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4"/>
  </p:notesMasterIdLst>
  <p:handoutMasterIdLst>
    <p:handoutMasterId r:id="rId25"/>
  </p:handoutMasterIdLst>
  <p:sldIdLst>
    <p:sldId id="256" r:id="rId10"/>
    <p:sldId id="257" r:id="rId11"/>
    <p:sldId id="259" r:id="rId12"/>
    <p:sldId id="260" r:id="rId13"/>
    <p:sldId id="261" r:id="rId14"/>
    <p:sldId id="262" r:id="rId15"/>
    <p:sldId id="263" r:id="rId16"/>
    <p:sldId id="264" r:id="rId17"/>
    <p:sldId id="265" r:id="rId18"/>
    <p:sldId id="266" r:id="rId19"/>
    <p:sldId id="267" r:id="rId20"/>
    <p:sldId id="268" r:id="rId21"/>
    <p:sldId id="269" r:id="rId22"/>
    <p:sldId id="25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82" autoAdjust="0"/>
    <p:restoredTop sz="50000" autoAdjust="0"/>
  </p:normalViewPr>
  <p:slideViewPr>
    <p:cSldViewPr snapToGrid="0">
      <p:cViewPr>
        <p:scale>
          <a:sx n="112" d="100"/>
          <a:sy n="112" d="100"/>
        </p:scale>
        <p:origin x="1000" y="10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2/26/20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2/26/20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21" name="Rectangle 20"/>
          <p:cNvSpPr/>
          <p:nvPr/>
        </p:nvSpPr>
        <p:spPr>
          <a:xfrm>
            <a:off x="0" y="5119112"/>
            <a:ext cx="9144000" cy="1738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161128" y="5528235"/>
            <a:ext cx="7884696"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pic>
        <p:nvPicPr>
          <p:cNvPr id="8" name="Picture 7"/>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5067118"/>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8"/>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9"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hyperlink" Target="https://www.math.arizona.edu/~hzhang/math574m/Read/LogitOrLDA.pdf"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BM_System/360_Model_50" TargetMode="External"/><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a:t>Choosing between Logistic Regression and Discriminant Analysis</a:t>
            </a:r>
          </a:p>
        </p:txBody>
      </p:sp>
      <p:sp>
        <p:nvSpPr>
          <p:cNvPr id="3" name="Text Placeholder 2"/>
          <p:cNvSpPr>
            <a:spLocks noGrp="1"/>
          </p:cNvSpPr>
          <p:nvPr>
            <p:ph type="body" sz="quarter" idx="13"/>
          </p:nvPr>
        </p:nvSpPr>
        <p:spPr/>
        <p:txBody>
          <a:bodyPr/>
          <a:lstStyle/>
          <a:p>
            <a:r>
              <a:rPr lang="en-US" dirty="0"/>
              <a:t>Logistic Regression</a:t>
            </a:r>
          </a:p>
        </p:txBody>
      </p:sp>
      <p:sp>
        <p:nvSpPr>
          <p:cNvPr id="4" name="Text Placeholder 3"/>
          <p:cNvSpPr>
            <a:spLocks noGrp="1"/>
          </p:cNvSpPr>
          <p:nvPr>
            <p:ph type="body" sz="quarter" idx="14"/>
          </p:nvPr>
        </p:nvSpPr>
        <p:spPr/>
        <p:txBody>
          <a:bodyPr/>
          <a:lstStyle/>
          <a:p>
            <a:r>
              <a:rPr lang="en-US" dirty="0"/>
              <a:t>Daniel Kadyrov</a:t>
            </a:r>
          </a:p>
          <a:p>
            <a:r>
              <a:rPr lang="en-US" dirty="0"/>
              <a:t>CS559 – Machine Learning</a:t>
            </a:r>
          </a:p>
          <a:p>
            <a:r>
              <a:rPr lang="en-US" dirty="0"/>
              <a:t>Spring 2020</a:t>
            </a:r>
          </a:p>
          <a:p>
            <a:r>
              <a:rPr lang="en-US" dirty="0"/>
              <a:t>Presentation #2</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931FDB-9179-B243-9070-099F435F3764}"/>
              </a:ext>
            </a:extLst>
          </p:cNvPr>
          <p:cNvSpPr>
            <a:spLocks noGrp="1"/>
          </p:cNvSpPr>
          <p:nvPr>
            <p:ph type="sldNum" sz="quarter" idx="15"/>
          </p:nvPr>
        </p:nvSpPr>
        <p:spPr/>
        <p:txBody>
          <a:bodyPr/>
          <a:lstStyle/>
          <a:p>
            <a:fld id="{12342C3A-DD85-7843-B416-BD52AB030D59}" type="slidenum">
              <a:rPr lang="en-US" smtClean="0"/>
              <a:pPr/>
              <a:t>10</a:t>
            </a:fld>
            <a:endParaRPr lang="en-US" dirty="0"/>
          </a:p>
        </p:txBody>
      </p:sp>
      <p:sp>
        <p:nvSpPr>
          <p:cNvPr id="3" name="Text Placeholder 2">
            <a:extLst>
              <a:ext uri="{FF2B5EF4-FFF2-40B4-BE49-F238E27FC236}">
                <a16:creationId xmlns:a16="http://schemas.microsoft.com/office/drawing/2014/main" id="{938961C7-4CF3-DA4E-A322-EACCD46B763B}"/>
              </a:ext>
            </a:extLst>
          </p:cNvPr>
          <p:cNvSpPr>
            <a:spLocks noGrp="1"/>
          </p:cNvSpPr>
          <p:nvPr>
            <p:ph type="body" sz="quarter" idx="12"/>
          </p:nvPr>
        </p:nvSpPr>
        <p:spPr>
          <a:xfrm>
            <a:off x="227013" y="5613189"/>
            <a:ext cx="8223304" cy="945244"/>
          </a:xfrm>
        </p:spPr>
        <p:txBody>
          <a:bodyPr/>
          <a:lstStyle/>
          <a:p>
            <a:r>
              <a:rPr lang="en-US" dirty="0"/>
              <a:t>X1is number of births, X2 is hysterectomy, X3 is benign breast disease, X4 is duration of symptoms, and X5 is nipple change symptom. </a:t>
            </a:r>
          </a:p>
          <a:p>
            <a:endParaRPr lang="en-US" dirty="0"/>
          </a:p>
        </p:txBody>
      </p:sp>
      <p:sp>
        <p:nvSpPr>
          <p:cNvPr id="4" name="Title 3">
            <a:extLst>
              <a:ext uri="{FF2B5EF4-FFF2-40B4-BE49-F238E27FC236}">
                <a16:creationId xmlns:a16="http://schemas.microsoft.com/office/drawing/2014/main" id="{4DFC64C0-68F6-A04F-9065-6C6DD785A8D1}"/>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302F24B3-51E5-974E-9B25-3F5503EC98DA}"/>
              </a:ext>
            </a:extLst>
          </p:cNvPr>
          <p:cNvSpPr>
            <a:spLocks noGrp="1"/>
          </p:cNvSpPr>
          <p:nvPr>
            <p:ph type="body" sz="quarter" idx="13"/>
          </p:nvPr>
        </p:nvSpPr>
        <p:spPr/>
        <p:txBody>
          <a:bodyPr/>
          <a:lstStyle/>
          <a:p>
            <a:r>
              <a:rPr lang="en-US" dirty="0"/>
              <a:t>Example 1</a:t>
            </a:r>
          </a:p>
        </p:txBody>
      </p:sp>
      <p:pic>
        <p:nvPicPr>
          <p:cNvPr id="7" name="Picture 6">
            <a:extLst>
              <a:ext uri="{FF2B5EF4-FFF2-40B4-BE49-F238E27FC236}">
                <a16:creationId xmlns:a16="http://schemas.microsoft.com/office/drawing/2014/main" id="{DA2DCC11-D010-CD47-8D7D-D296C6FDD861}"/>
              </a:ext>
            </a:extLst>
          </p:cNvPr>
          <p:cNvPicPr>
            <a:picLocks noChangeAspect="1"/>
          </p:cNvPicPr>
          <p:nvPr/>
        </p:nvPicPr>
        <p:blipFill>
          <a:blip r:embed="rId2"/>
          <a:stretch>
            <a:fillRect/>
          </a:stretch>
        </p:blipFill>
        <p:spPr>
          <a:xfrm>
            <a:off x="0" y="1404565"/>
            <a:ext cx="9144000" cy="2638074"/>
          </a:xfrm>
          <a:prstGeom prst="rect">
            <a:avLst/>
          </a:prstGeom>
        </p:spPr>
      </p:pic>
      <p:pic>
        <p:nvPicPr>
          <p:cNvPr id="13" name="Picture 12">
            <a:extLst>
              <a:ext uri="{FF2B5EF4-FFF2-40B4-BE49-F238E27FC236}">
                <a16:creationId xmlns:a16="http://schemas.microsoft.com/office/drawing/2014/main" id="{C8A81F10-5B92-D34E-B6B1-49BF107D9373}"/>
              </a:ext>
            </a:extLst>
          </p:cNvPr>
          <p:cNvPicPr>
            <a:picLocks noChangeAspect="1"/>
          </p:cNvPicPr>
          <p:nvPr/>
        </p:nvPicPr>
        <p:blipFill>
          <a:blip r:embed="rId3"/>
          <a:stretch>
            <a:fillRect/>
          </a:stretch>
        </p:blipFill>
        <p:spPr>
          <a:xfrm>
            <a:off x="0" y="3929957"/>
            <a:ext cx="5372100" cy="749300"/>
          </a:xfrm>
          <a:prstGeom prst="rect">
            <a:avLst/>
          </a:prstGeom>
        </p:spPr>
      </p:pic>
      <p:pic>
        <p:nvPicPr>
          <p:cNvPr id="16" name="Picture 15">
            <a:extLst>
              <a:ext uri="{FF2B5EF4-FFF2-40B4-BE49-F238E27FC236}">
                <a16:creationId xmlns:a16="http://schemas.microsoft.com/office/drawing/2014/main" id="{794C314A-0698-0749-BFDE-774803FF372F}"/>
              </a:ext>
            </a:extLst>
          </p:cNvPr>
          <p:cNvPicPr>
            <a:picLocks noChangeAspect="1"/>
          </p:cNvPicPr>
          <p:nvPr/>
        </p:nvPicPr>
        <p:blipFill>
          <a:blip r:embed="rId4"/>
          <a:stretch>
            <a:fillRect/>
          </a:stretch>
        </p:blipFill>
        <p:spPr>
          <a:xfrm>
            <a:off x="3437962" y="4816817"/>
            <a:ext cx="5346700" cy="660400"/>
          </a:xfrm>
          <a:prstGeom prst="rect">
            <a:avLst/>
          </a:prstGeom>
        </p:spPr>
      </p:pic>
      <p:sp>
        <p:nvSpPr>
          <p:cNvPr id="8" name="TextBox 7">
            <a:extLst>
              <a:ext uri="{FF2B5EF4-FFF2-40B4-BE49-F238E27FC236}">
                <a16:creationId xmlns:a16="http://schemas.microsoft.com/office/drawing/2014/main" id="{D4209D23-15E2-E241-A688-28A9E8393E59}"/>
              </a:ext>
            </a:extLst>
          </p:cNvPr>
          <p:cNvSpPr txBox="1"/>
          <p:nvPr/>
        </p:nvSpPr>
        <p:spPr>
          <a:xfrm>
            <a:off x="7179182" y="4130397"/>
            <a:ext cx="1367169" cy="369332"/>
          </a:xfrm>
          <a:prstGeom prst="rect">
            <a:avLst/>
          </a:prstGeom>
          <a:noFill/>
        </p:spPr>
        <p:txBody>
          <a:bodyPr wrap="none" rtlCol="0">
            <a:spAutoFit/>
          </a:bodyPr>
          <a:lstStyle/>
          <a:p>
            <a:r>
              <a:rPr lang="en-US" dirty="0"/>
              <a:t>Discriminant</a:t>
            </a:r>
          </a:p>
        </p:txBody>
      </p:sp>
      <p:sp>
        <p:nvSpPr>
          <p:cNvPr id="12" name="TextBox 11">
            <a:extLst>
              <a:ext uri="{FF2B5EF4-FFF2-40B4-BE49-F238E27FC236}">
                <a16:creationId xmlns:a16="http://schemas.microsoft.com/office/drawing/2014/main" id="{AD6FEDDE-D1D6-3848-BD92-5C0C5B160E6D}"/>
              </a:ext>
            </a:extLst>
          </p:cNvPr>
          <p:cNvSpPr txBox="1"/>
          <p:nvPr/>
        </p:nvSpPr>
        <p:spPr>
          <a:xfrm>
            <a:off x="738081" y="4962351"/>
            <a:ext cx="1947969" cy="369332"/>
          </a:xfrm>
          <a:prstGeom prst="rect">
            <a:avLst/>
          </a:prstGeom>
          <a:noFill/>
        </p:spPr>
        <p:txBody>
          <a:bodyPr wrap="none" rtlCol="0">
            <a:spAutoFit/>
          </a:bodyPr>
          <a:lstStyle/>
          <a:p>
            <a:r>
              <a:rPr lang="en-US" dirty="0"/>
              <a:t>Logistic Regression</a:t>
            </a:r>
          </a:p>
        </p:txBody>
      </p:sp>
      <p:cxnSp>
        <p:nvCxnSpPr>
          <p:cNvPr id="10" name="Straight Arrow Connector 9">
            <a:extLst>
              <a:ext uri="{FF2B5EF4-FFF2-40B4-BE49-F238E27FC236}">
                <a16:creationId xmlns:a16="http://schemas.microsoft.com/office/drawing/2014/main" id="{3726EB09-DF15-F64F-AFCE-C6471D78A065}"/>
              </a:ext>
            </a:extLst>
          </p:cNvPr>
          <p:cNvCxnSpPr>
            <a:cxnSpLocks/>
            <a:stCxn id="8" idx="1"/>
            <a:endCxn id="13" idx="3"/>
          </p:cNvCxnSpPr>
          <p:nvPr/>
        </p:nvCxnSpPr>
        <p:spPr>
          <a:xfrm flipH="1" flipV="1">
            <a:off x="5372100" y="4304607"/>
            <a:ext cx="1807082" cy="10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7BC9B4A-3E82-7844-BD25-3519858460B2}"/>
              </a:ext>
            </a:extLst>
          </p:cNvPr>
          <p:cNvCxnSpPr>
            <a:cxnSpLocks/>
            <a:stCxn id="12" idx="3"/>
            <a:endCxn id="16" idx="1"/>
          </p:cNvCxnSpPr>
          <p:nvPr/>
        </p:nvCxnSpPr>
        <p:spPr>
          <a:xfrm>
            <a:off x="2686050" y="5147017"/>
            <a:ext cx="7519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12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F72E8B-4587-6C45-ADCF-ACFA80EBC8C2}"/>
              </a:ext>
            </a:extLst>
          </p:cNvPr>
          <p:cNvSpPr>
            <a:spLocks noGrp="1"/>
          </p:cNvSpPr>
          <p:nvPr>
            <p:ph type="sldNum" sz="quarter" idx="15"/>
          </p:nvPr>
        </p:nvSpPr>
        <p:spPr/>
        <p:txBody>
          <a:bodyPr/>
          <a:lstStyle/>
          <a:p>
            <a:fld id="{12342C3A-DD85-7843-B416-BD52AB030D59}" type="slidenum">
              <a:rPr lang="en-US" smtClean="0"/>
              <a:pPr/>
              <a:t>11</a:t>
            </a:fld>
            <a:endParaRPr lang="en-US" dirty="0"/>
          </a:p>
        </p:txBody>
      </p:sp>
      <p:sp>
        <p:nvSpPr>
          <p:cNvPr id="3" name="Text Placeholder 2">
            <a:extLst>
              <a:ext uri="{FF2B5EF4-FFF2-40B4-BE49-F238E27FC236}">
                <a16:creationId xmlns:a16="http://schemas.microsoft.com/office/drawing/2014/main" id="{05C226D8-02CA-2141-B07A-80B6F9C0DE5D}"/>
              </a:ext>
            </a:extLst>
          </p:cNvPr>
          <p:cNvSpPr>
            <a:spLocks noGrp="1"/>
          </p:cNvSpPr>
          <p:nvPr>
            <p:ph type="body" sz="quarter" idx="12"/>
          </p:nvPr>
        </p:nvSpPr>
        <p:spPr/>
        <p:txBody>
          <a:bodyPr/>
          <a:lstStyle/>
          <a:p>
            <a:r>
              <a:rPr lang="en-US" sz="1400" dirty="0"/>
              <a:t>Population change and demographics census data were collected for the 50 states of the U.S.</a:t>
            </a:r>
          </a:p>
          <a:p>
            <a:r>
              <a:rPr lang="en-US" sz="1400" dirty="0"/>
              <a:t>Percent change between 1960 and 1970 was coded into binary based on if the population increased or decreased from median. </a:t>
            </a:r>
          </a:p>
          <a:p>
            <a:pPr lvl="1"/>
            <a:r>
              <a:rPr lang="en-US" sz="1200" dirty="0"/>
              <a:t>Dependent variable for analysis </a:t>
            </a:r>
          </a:p>
          <a:p>
            <a:r>
              <a:rPr lang="en-US" sz="1400" dirty="0"/>
              <a:t>Independent variables (attributes) were per capita income, birthrate, death rate, urbanization, and coastline presence</a:t>
            </a:r>
          </a:p>
          <a:p>
            <a:r>
              <a:rPr lang="en-US" sz="1400" dirty="0"/>
              <a:t>The 50 states were randomly assigned to five groups of ten states each. </a:t>
            </a:r>
          </a:p>
          <a:p>
            <a:pPr lvl="1"/>
            <a:r>
              <a:rPr lang="en-US" dirty="0"/>
              <a:t>Estimation procedures were performed on 40 states and then validated on the remaining ten states</a:t>
            </a:r>
          </a:p>
          <a:p>
            <a:pPr lvl="1"/>
            <a:r>
              <a:rPr lang="en-US" dirty="0"/>
              <a:t>This was done five times with a different group as the validation set </a:t>
            </a:r>
          </a:p>
          <a:p>
            <a:pPr lvl="1"/>
            <a:endParaRPr lang="en-US" sz="1200" dirty="0"/>
          </a:p>
          <a:p>
            <a:endParaRPr lang="en-US" sz="1400" dirty="0"/>
          </a:p>
          <a:p>
            <a:endParaRPr lang="en-US" sz="1400" dirty="0"/>
          </a:p>
          <a:p>
            <a:endParaRPr lang="en-US" sz="1400" dirty="0"/>
          </a:p>
        </p:txBody>
      </p:sp>
      <p:sp>
        <p:nvSpPr>
          <p:cNvPr id="4" name="Title 3">
            <a:extLst>
              <a:ext uri="{FF2B5EF4-FFF2-40B4-BE49-F238E27FC236}">
                <a16:creationId xmlns:a16="http://schemas.microsoft.com/office/drawing/2014/main" id="{7DFA5D55-B21D-C548-B9B4-0B9C6F7C0D09}"/>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CB5C132B-74A6-6F42-A954-C56FEC1579AE}"/>
              </a:ext>
            </a:extLst>
          </p:cNvPr>
          <p:cNvSpPr>
            <a:spLocks noGrp="1"/>
          </p:cNvSpPr>
          <p:nvPr>
            <p:ph type="body" sz="quarter" idx="13"/>
          </p:nvPr>
        </p:nvSpPr>
        <p:spPr/>
        <p:txBody>
          <a:bodyPr/>
          <a:lstStyle/>
          <a:p>
            <a:r>
              <a:rPr lang="en-US" dirty="0"/>
              <a:t>Example 2</a:t>
            </a:r>
          </a:p>
        </p:txBody>
      </p:sp>
      <p:sp>
        <p:nvSpPr>
          <p:cNvPr id="6" name="Text Placeholder 5">
            <a:extLst>
              <a:ext uri="{FF2B5EF4-FFF2-40B4-BE49-F238E27FC236}">
                <a16:creationId xmlns:a16="http://schemas.microsoft.com/office/drawing/2014/main" id="{95915933-398E-1547-84AC-FCB28B6B9167}"/>
              </a:ext>
            </a:extLst>
          </p:cNvPr>
          <p:cNvSpPr>
            <a:spLocks noGrp="1"/>
          </p:cNvSpPr>
          <p:nvPr>
            <p:ph type="body" sz="quarter" idx="16"/>
          </p:nvPr>
        </p:nvSpPr>
        <p:spPr/>
        <p:txBody>
          <a:bodyPr/>
          <a:lstStyle/>
          <a:p>
            <a:r>
              <a:rPr lang="en-US" dirty="0"/>
              <a:t>Computation time was longer for logistic regression, but it provided better discrimination for both the training set and the validation set </a:t>
            </a:r>
          </a:p>
          <a:p>
            <a:r>
              <a:rPr lang="en-US" dirty="0"/>
              <a:t>Discriminant analysis misclassified four cases that logistic regression classified correctly. </a:t>
            </a:r>
          </a:p>
          <a:p>
            <a:r>
              <a:rPr lang="en-US" dirty="0"/>
              <a:t>Logistic regression misclassified two cases that discriminant analysis had correct.</a:t>
            </a:r>
          </a:p>
        </p:txBody>
      </p:sp>
    </p:spTree>
    <p:extLst>
      <p:ext uri="{BB962C8B-B14F-4D97-AF65-F5344CB8AC3E}">
        <p14:creationId xmlns:p14="http://schemas.microsoft.com/office/powerpoint/2010/main" val="37576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854EF-CC21-3E4E-B471-2D7C9B430091}"/>
              </a:ext>
            </a:extLst>
          </p:cNvPr>
          <p:cNvSpPr>
            <a:spLocks noGrp="1"/>
          </p:cNvSpPr>
          <p:nvPr>
            <p:ph type="sldNum" sz="quarter" idx="15"/>
          </p:nvPr>
        </p:nvSpPr>
        <p:spPr/>
        <p:txBody>
          <a:bodyPr/>
          <a:lstStyle/>
          <a:p>
            <a:fld id="{12342C3A-DD85-7843-B416-BD52AB030D59}" type="slidenum">
              <a:rPr lang="en-US" smtClean="0"/>
              <a:pPr/>
              <a:t>12</a:t>
            </a:fld>
            <a:endParaRPr lang="en-US" dirty="0"/>
          </a:p>
        </p:txBody>
      </p:sp>
      <p:sp>
        <p:nvSpPr>
          <p:cNvPr id="4" name="Title 3">
            <a:extLst>
              <a:ext uri="{FF2B5EF4-FFF2-40B4-BE49-F238E27FC236}">
                <a16:creationId xmlns:a16="http://schemas.microsoft.com/office/drawing/2014/main" id="{7A77733E-447D-3D48-B100-4F87717349E9}"/>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F4C9181F-F11C-C74C-9088-70553B3D3594}"/>
              </a:ext>
            </a:extLst>
          </p:cNvPr>
          <p:cNvSpPr>
            <a:spLocks noGrp="1"/>
          </p:cNvSpPr>
          <p:nvPr>
            <p:ph type="body" sz="quarter" idx="13"/>
          </p:nvPr>
        </p:nvSpPr>
        <p:spPr/>
        <p:txBody>
          <a:bodyPr/>
          <a:lstStyle/>
          <a:p>
            <a:r>
              <a:rPr lang="en-US" dirty="0"/>
              <a:t>Example 2</a:t>
            </a:r>
          </a:p>
          <a:p>
            <a:endParaRPr lang="en-US" dirty="0"/>
          </a:p>
        </p:txBody>
      </p:sp>
      <p:pic>
        <p:nvPicPr>
          <p:cNvPr id="7" name="Picture 6">
            <a:extLst>
              <a:ext uri="{FF2B5EF4-FFF2-40B4-BE49-F238E27FC236}">
                <a16:creationId xmlns:a16="http://schemas.microsoft.com/office/drawing/2014/main" id="{C19BEC9C-8067-0042-8789-03DE2624DE81}"/>
              </a:ext>
            </a:extLst>
          </p:cNvPr>
          <p:cNvPicPr>
            <a:picLocks noChangeAspect="1"/>
          </p:cNvPicPr>
          <p:nvPr/>
        </p:nvPicPr>
        <p:blipFill rotWithShape="1">
          <a:blip r:embed="rId2"/>
          <a:srcRect l="5041" r="5236" b="38541"/>
          <a:stretch/>
        </p:blipFill>
        <p:spPr>
          <a:xfrm>
            <a:off x="227013" y="1563816"/>
            <a:ext cx="4262219" cy="3252024"/>
          </a:xfrm>
          <a:prstGeom prst="rect">
            <a:avLst/>
          </a:prstGeom>
        </p:spPr>
      </p:pic>
      <p:pic>
        <p:nvPicPr>
          <p:cNvPr id="8" name="Picture 7">
            <a:extLst>
              <a:ext uri="{FF2B5EF4-FFF2-40B4-BE49-F238E27FC236}">
                <a16:creationId xmlns:a16="http://schemas.microsoft.com/office/drawing/2014/main" id="{821C98C5-FAA8-6C40-9219-7C124CA81FFA}"/>
              </a:ext>
            </a:extLst>
          </p:cNvPr>
          <p:cNvPicPr>
            <a:picLocks noChangeAspect="1"/>
          </p:cNvPicPr>
          <p:nvPr/>
        </p:nvPicPr>
        <p:blipFill>
          <a:blip r:embed="rId3"/>
          <a:stretch>
            <a:fillRect/>
          </a:stretch>
        </p:blipFill>
        <p:spPr>
          <a:xfrm>
            <a:off x="4293055" y="4544929"/>
            <a:ext cx="4623932" cy="1718183"/>
          </a:xfrm>
          <a:prstGeom prst="rect">
            <a:avLst/>
          </a:prstGeom>
        </p:spPr>
      </p:pic>
      <p:pic>
        <p:nvPicPr>
          <p:cNvPr id="9" name="Picture 8">
            <a:extLst>
              <a:ext uri="{FF2B5EF4-FFF2-40B4-BE49-F238E27FC236}">
                <a16:creationId xmlns:a16="http://schemas.microsoft.com/office/drawing/2014/main" id="{6C9AA673-6158-6C4E-81A0-08F8F4748CA7}"/>
              </a:ext>
            </a:extLst>
          </p:cNvPr>
          <p:cNvPicPr>
            <a:picLocks noChangeAspect="1"/>
          </p:cNvPicPr>
          <p:nvPr/>
        </p:nvPicPr>
        <p:blipFill rotWithShape="1">
          <a:blip r:embed="rId2"/>
          <a:srcRect l="4533" t="61614" r="6027" b="3304"/>
          <a:stretch/>
        </p:blipFill>
        <p:spPr>
          <a:xfrm>
            <a:off x="4517376" y="1739831"/>
            <a:ext cx="4505598" cy="1968569"/>
          </a:xfrm>
          <a:prstGeom prst="rect">
            <a:avLst/>
          </a:prstGeom>
        </p:spPr>
      </p:pic>
    </p:spTree>
    <p:extLst>
      <p:ext uri="{BB962C8B-B14F-4D97-AF65-F5344CB8AC3E}">
        <p14:creationId xmlns:p14="http://schemas.microsoft.com/office/powerpoint/2010/main" val="315609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B3BF0F-9E25-B643-81D8-15F60BB6129B}"/>
              </a:ext>
            </a:extLst>
          </p:cNvPr>
          <p:cNvSpPr>
            <a:spLocks noGrp="1"/>
          </p:cNvSpPr>
          <p:nvPr>
            <p:ph type="sldNum" sz="quarter" idx="15"/>
          </p:nvPr>
        </p:nvSpPr>
        <p:spPr/>
        <p:txBody>
          <a:bodyPr/>
          <a:lstStyle/>
          <a:p>
            <a:fld id="{12342C3A-DD85-7843-B416-BD52AB030D59}" type="slidenum">
              <a:rPr lang="en-US" smtClean="0"/>
              <a:pPr/>
              <a:t>13</a:t>
            </a:fld>
            <a:endParaRPr lang="en-US" dirty="0"/>
          </a:p>
        </p:txBody>
      </p:sp>
      <p:sp>
        <p:nvSpPr>
          <p:cNvPr id="3" name="Text Placeholder 2">
            <a:extLst>
              <a:ext uri="{FF2B5EF4-FFF2-40B4-BE49-F238E27FC236}">
                <a16:creationId xmlns:a16="http://schemas.microsoft.com/office/drawing/2014/main" id="{7CDC3E8D-88E3-A443-8FEC-AAB122B36FBF}"/>
              </a:ext>
            </a:extLst>
          </p:cNvPr>
          <p:cNvSpPr>
            <a:spLocks noGrp="1"/>
          </p:cNvSpPr>
          <p:nvPr>
            <p:ph type="body" sz="quarter" idx="12"/>
          </p:nvPr>
        </p:nvSpPr>
        <p:spPr>
          <a:xfrm>
            <a:off x="227012" y="1709351"/>
            <a:ext cx="8691561" cy="4384542"/>
          </a:xfrm>
        </p:spPr>
        <p:txBody>
          <a:bodyPr/>
          <a:lstStyle/>
          <a:p>
            <a:r>
              <a:rPr lang="en-US" dirty="0"/>
              <a:t>Logistic regression with maximum likelihood estimation vs. linear discriminant analysis.</a:t>
            </a:r>
          </a:p>
          <a:p>
            <a:pPr lvl="1"/>
            <a:r>
              <a:rPr lang="en-US" dirty="0"/>
              <a:t>Classification Problem</a:t>
            </a:r>
          </a:p>
          <a:p>
            <a:pPr lvl="1"/>
            <a:r>
              <a:rPr lang="en-US" dirty="0"/>
              <a:t>Relating qualitative to explanatory variables. </a:t>
            </a:r>
          </a:p>
          <a:p>
            <a:r>
              <a:rPr lang="en-US" dirty="0"/>
              <a:t>Logistic regression with MLE outperformed classical linear discrimination in both problems but not by a large amount. </a:t>
            </a:r>
          </a:p>
        </p:txBody>
      </p:sp>
      <p:sp>
        <p:nvSpPr>
          <p:cNvPr id="4" name="Title 3">
            <a:extLst>
              <a:ext uri="{FF2B5EF4-FFF2-40B4-BE49-F238E27FC236}">
                <a16:creationId xmlns:a16="http://schemas.microsoft.com/office/drawing/2014/main" id="{64D36322-A114-C84F-B609-FA54F7B53B84}"/>
              </a:ext>
            </a:extLst>
          </p:cNvPr>
          <p:cNvSpPr>
            <a:spLocks noGrp="1"/>
          </p:cNvSpPr>
          <p:nvPr>
            <p:ph type="title"/>
          </p:nvPr>
        </p:nvSpPr>
        <p:spPr/>
        <p:txBody>
          <a:bodyPr/>
          <a:lstStyle/>
          <a:p>
            <a:r>
              <a:rPr lang="en-US" dirty="0"/>
              <a:t>Summary and Conclusion</a:t>
            </a:r>
          </a:p>
        </p:txBody>
      </p:sp>
      <p:sp>
        <p:nvSpPr>
          <p:cNvPr id="5" name="Text Placeholder 4">
            <a:extLst>
              <a:ext uri="{FF2B5EF4-FFF2-40B4-BE49-F238E27FC236}">
                <a16:creationId xmlns:a16="http://schemas.microsoft.com/office/drawing/2014/main" id="{AD349B2E-75BA-FA40-BB44-92B3D78819F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505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976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Press, S. J., &amp; Wilson, S. (1978). Choosing between Logistic Regression and Discriminant Analysis. </a:t>
            </a:r>
            <a:r>
              <a:rPr lang="en-US" i="1" dirty="0"/>
              <a:t>Journal of the American Statistical Association</a:t>
            </a:r>
            <a:r>
              <a:rPr lang="en-US" dirty="0"/>
              <a:t>, </a:t>
            </a:r>
            <a:r>
              <a:rPr lang="en-US" i="1" dirty="0"/>
              <a:t>73</a:t>
            </a:r>
            <a:r>
              <a:rPr lang="en-US" dirty="0"/>
              <a:t>(364), 699–705. </a:t>
            </a:r>
            <a:r>
              <a:rPr lang="en-US" dirty="0" err="1"/>
              <a:t>doi</a:t>
            </a:r>
            <a:r>
              <a:rPr lang="en-US" dirty="0"/>
              <a:t>: 10.1080/01621459.1978.10480080</a:t>
            </a:r>
          </a:p>
          <a:p>
            <a:pPr lvl="1"/>
            <a:r>
              <a:rPr lang="en-US" dirty="0">
                <a:hlinkClick r:id="rId2"/>
              </a:rPr>
              <a:t>https://www.math.arizona.edu/~hzhang/math574m/Read/LogitOrLDA.pdf</a:t>
            </a:r>
            <a:endParaRPr lang="en-US" dirty="0"/>
          </a:p>
          <a:p>
            <a:r>
              <a:rPr lang="en-US" dirty="0"/>
              <a:t>Introduction</a:t>
            </a:r>
          </a:p>
          <a:p>
            <a:r>
              <a:rPr lang="en-US" dirty="0"/>
              <a:t>Discussion: Logistic Regression Model, Discriminant Function Operators</a:t>
            </a:r>
          </a:p>
          <a:p>
            <a:r>
              <a:rPr lang="en-US" dirty="0"/>
              <a:t>Functional Form</a:t>
            </a:r>
          </a:p>
          <a:p>
            <a:r>
              <a:rPr lang="en-US" dirty="0"/>
              <a:t>Estimation</a:t>
            </a:r>
          </a:p>
          <a:p>
            <a:r>
              <a:rPr lang="en-US" dirty="0"/>
              <a:t>Empirical Applications</a:t>
            </a:r>
          </a:p>
          <a:p>
            <a:pPr lvl="1"/>
            <a:r>
              <a:rPr lang="en-US" dirty="0"/>
              <a:t>Example 1 </a:t>
            </a:r>
          </a:p>
          <a:p>
            <a:pPr lvl="1"/>
            <a:r>
              <a:rPr lang="en-US" dirty="0"/>
              <a:t>Example 2</a:t>
            </a:r>
          </a:p>
          <a:p>
            <a:r>
              <a:rPr lang="en-US" dirty="0"/>
              <a:t>Summary and Conclusions</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81551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26A75F7-667E-A548-8A62-C27BA111A965}"/>
              </a:ext>
            </a:extLst>
          </p:cNvPr>
          <p:cNvSpPr>
            <a:spLocks noGrp="1"/>
          </p:cNvSpPr>
          <p:nvPr>
            <p:ph type="body" sz="quarter" idx="12"/>
          </p:nvPr>
        </p:nvSpPr>
        <p:spPr/>
        <p:txBody>
          <a:bodyPr/>
          <a:lstStyle/>
          <a:p>
            <a:r>
              <a:rPr lang="en-US" dirty="0"/>
              <a:t>Two problems are considered: </a:t>
            </a:r>
          </a:p>
          <a:p>
            <a:pPr marL="800100" lvl="1" indent="-342900">
              <a:buFont typeface="+mj-lt"/>
              <a:buAutoNum type="arabicPeriod"/>
            </a:pPr>
            <a:r>
              <a:rPr lang="en-US" dirty="0"/>
              <a:t>Relating qualitative dependent variable to at least one independent, not necessarily quantitative, independent variables.</a:t>
            </a:r>
          </a:p>
          <a:p>
            <a:pPr marL="800100" lvl="1" indent="-342900">
              <a:buFont typeface="+mj-lt"/>
              <a:buAutoNum type="arabicPeriod"/>
            </a:pPr>
            <a:r>
              <a:rPr lang="en-US" dirty="0"/>
              <a:t>Classification/Discrimination of an object with given characteristics needs to be assigned</a:t>
            </a:r>
          </a:p>
        </p:txBody>
      </p:sp>
      <p:sp>
        <p:nvSpPr>
          <p:cNvPr id="2" name="Slide Number Placeholder 1">
            <a:extLst>
              <a:ext uri="{FF2B5EF4-FFF2-40B4-BE49-F238E27FC236}">
                <a16:creationId xmlns:a16="http://schemas.microsoft.com/office/drawing/2014/main" id="{61AF6D51-04BF-2845-917A-B561CA8A6819}"/>
              </a:ext>
            </a:extLst>
          </p:cNvPr>
          <p:cNvSpPr>
            <a:spLocks noGrp="1"/>
          </p:cNvSpPr>
          <p:nvPr>
            <p:ph type="sldNum" sz="quarter" idx="14"/>
          </p:nvPr>
        </p:nvSpPr>
        <p:spPr/>
        <p:txBody>
          <a:bodyPr/>
          <a:lstStyle/>
          <a:p>
            <a:fld id="{12342C3A-DD85-7843-B416-BD52AB030D59}" type="slidenum">
              <a:rPr lang="en-US" smtClean="0"/>
              <a:pPr/>
              <a:t>3</a:t>
            </a:fld>
            <a:endParaRPr lang="en-US" dirty="0"/>
          </a:p>
        </p:txBody>
      </p:sp>
      <p:sp>
        <p:nvSpPr>
          <p:cNvPr id="7" name="Title 6">
            <a:extLst>
              <a:ext uri="{FF2B5EF4-FFF2-40B4-BE49-F238E27FC236}">
                <a16:creationId xmlns:a16="http://schemas.microsoft.com/office/drawing/2014/main" id="{83E6120D-69FA-D446-811B-87D2FD6A3EC1}"/>
              </a:ext>
            </a:extLst>
          </p:cNvPr>
          <p:cNvSpPr>
            <a:spLocks noGrp="1"/>
          </p:cNvSpPr>
          <p:nvPr>
            <p:ph type="title"/>
          </p:nvPr>
        </p:nvSpPr>
        <p:spPr/>
        <p:txBody>
          <a:bodyPr/>
          <a:lstStyle/>
          <a:p>
            <a:r>
              <a:rPr lang="en-US" dirty="0"/>
              <a:t>Introduction</a:t>
            </a:r>
          </a:p>
        </p:txBody>
      </p:sp>
      <p:sp>
        <p:nvSpPr>
          <p:cNvPr id="9" name="Text Placeholder 8">
            <a:extLst>
              <a:ext uri="{FF2B5EF4-FFF2-40B4-BE49-F238E27FC236}">
                <a16:creationId xmlns:a16="http://schemas.microsoft.com/office/drawing/2014/main" id="{23295BD3-ED01-7545-BDE8-E7697C0F0A32}"/>
              </a:ext>
            </a:extLst>
          </p:cNvPr>
          <p:cNvSpPr>
            <a:spLocks noGrp="1"/>
          </p:cNvSpPr>
          <p:nvPr>
            <p:ph type="body" sz="quarter" idx="13"/>
          </p:nvPr>
        </p:nvSpPr>
        <p:spPr/>
        <p:txBody>
          <a:bodyPr/>
          <a:lstStyle/>
          <a:p>
            <a:r>
              <a:rPr lang="en-US" dirty="0"/>
              <a:t>Logistic Regression Model</a:t>
            </a:r>
          </a:p>
        </p:txBody>
      </p:sp>
    </p:spTree>
    <p:extLst>
      <p:ext uri="{BB962C8B-B14F-4D97-AF65-F5344CB8AC3E}">
        <p14:creationId xmlns:p14="http://schemas.microsoft.com/office/powerpoint/2010/main" val="228769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9CF8503A-C538-B549-960D-936825AD0DBB}"/>
                  </a:ext>
                </a:extLst>
              </p:cNvPr>
              <p:cNvSpPr>
                <a:spLocks noGrp="1"/>
              </p:cNvSpPr>
              <p:nvPr>
                <p:ph type="body" sz="quarter" idx="12"/>
              </p:nvPr>
            </p:nvSpPr>
            <p:spPr>
              <a:xfrm>
                <a:off x="227013" y="1142594"/>
                <a:ext cx="4295774" cy="1519957"/>
              </a:xfrm>
            </p:spPr>
            <p:txBody>
              <a:bodyPr/>
              <a:lstStyle/>
              <a:p>
                <a:pPr marL="0" indent="0">
                  <a:buNone/>
                </a:pPr>
                <a:r>
                  <a:rPr lang="en-US" b="1" dirty="0"/>
                  <a:t>Logistic Regression Model</a:t>
                </a:r>
                <a:endParaRPr lang="en-US" dirty="0"/>
              </a:p>
              <a:p>
                <a:r>
                  <a:rPr lang="en-US" dirty="0"/>
                  <a:t>When dependent and independent variables are related by logistic distribution </a:t>
                </a:r>
                <a:endParaRPr lang="en-US" i="1" dirty="0">
                  <a:latin typeface="Cambria Math" panose="02040503050406030204" pitchFamily="18" charset="0"/>
                  <a:ea typeface="Cambria Math" panose="02040503050406030204" pitchFamily="18" charset="0"/>
                </a:endParaRPr>
              </a:p>
              <a:p>
                <a14:m>
                  <m:oMath xmlns:m="http://schemas.openxmlformats.org/officeDocument/2006/math">
                    <m:r>
                      <a:rPr lang="en-US" i="1" smtClean="0">
                        <a:latin typeface="Cambria Math" panose="02040503050406030204" pitchFamily="18" charset="0"/>
                        <a:ea typeface="Cambria Math" panose="02040503050406030204" pitchFamily="18" charset="0"/>
                      </a:rPr>
                      <m:t>𝛼</m:t>
                    </m:r>
                    <m:r>
                      <m:rPr>
                        <m:nor/>
                      </m:rPr>
                      <a:rPr lang="en-US" b="0" i="0" smtClean="0">
                        <a:latin typeface="Cambria Math" panose="02040503050406030204" pitchFamily="18" charset="0"/>
                        <a:ea typeface="Cambria Math" panose="02040503050406030204" pitchFamily="18" charset="0"/>
                      </a:rPr>
                      <m:t> </m:t>
                    </m:r>
                  </m:oMath>
                </a14:m>
                <a:r>
                  <a:rPr lang="en-US" dirty="0"/>
                  <a:t> and </a:t>
                </a:r>
                <a14:m>
                  <m:oMath xmlns:m="http://schemas.openxmlformats.org/officeDocument/2006/math">
                    <m:r>
                      <m:rPr>
                        <m:sty m:val="p"/>
                      </m:rPr>
                      <a:rPr lang="el-GR" i="1">
                        <a:latin typeface="Cambria Math" panose="02040503050406030204" pitchFamily="18" charset="0"/>
                        <a:ea typeface="Cambria Math" panose="02040503050406030204" pitchFamily="18" charset="0"/>
                      </a:rPr>
                      <m:t>β</m:t>
                    </m:r>
                  </m:oMath>
                </a14:m>
                <a:r>
                  <a:rPr lang="en-US" dirty="0"/>
                  <a:t> are the unknown parameters </a:t>
                </a:r>
              </a:p>
              <a:p>
                <a:r>
                  <a:rPr lang="en-US" dirty="0"/>
                  <a:t>Object Classification: </a:t>
                </a:r>
                <a:r>
                  <a:rPr lang="en-US" i="1" dirty="0"/>
                  <a:t>E</a:t>
                </a:r>
                <a:r>
                  <a:rPr lang="en-US" dirty="0"/>
                  <a:t> can represent a first population event for the object and </a:t>
                </a:r>
                <a:r>
                  <a:rPr lang="en-US" i="1" dirty="0"/>
                  <a:t>x</a:t>
                </a:r>
                <a:r>
                  <a:rPr lang="en-US" dirty="0"/>
                  <a:t> can represent a profile vector of classification attributes. </a:t>
                </a:r>
              </a:p>
              <a:p>
                <a:endParaRPr lang="en-US" i="1" dirty="0"/>
              </a:p>
            </p:txBody>
          </p:sp>
        </mc:Choice>
        <mc:Fallback>
          <p:sp>
            <p:nvSpPr>
              <p:cNvPr id="8" name="Text Placeholder 7">
                <a:extLst>
                  <a:ext uri="{FF2B5EF4-FFF2-40B4-BE49-F238E27FC236}">
                    <a16:creationId xmlns:a16="http://schemas.microsoft.com/office/drawing/2014/main" id="{9CF8503A-C538-B549-960D-936825AD0DBB}"/>
                  </a:ext>
                </a:extLst>
              </p:cNvPr>
              <p:cNvSpPr>
                <a:spLocks noGrp="1" noRot="1" noChangeAspect="1" noMove="1" noResize="1" noEditPoints="1" noAdjustHandles="1" noChangeArrowheads="1" noChangeShapeType="1" noTextEdit="1"/>
              </p:cNvSpPr>
              <p:nvPr>
                <p:ph type="body" sz="quarter" idx="12"/>
              </p:nvPr>
            </p:nvSpPr>
            <p:spPr>
              <a:xfrm>
                <a:off x="227013" y="1142594"/>
                <a:ext cx="4295774" cy="1519957"/>
              </a:xfrm>
              <a:blipFill>
                <a:blip r:embed="rId2"/>
                <a:stretch>
                  <a:fillRect l="-590" t="-826" r="-1770" b="-6859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6F15631-2E58-4C43-9B05-46CBCC328620}"/>
              </a:ext>
            </a:extLst>
          </p:cNvPr>
          <p:cNvSpPr>
            <a:spLocks noGrp="1"/>
          </p:cNvSpPr>
          <p:nvPr>
            <p:ph type="sldNum" sz="quarter" idx="14"/>
          </p:nvPr>
        </p:nvSpPr>
        <p:spPr/>
        <p:txBody>
          <a:bodyPr/>
          <a:lstStyle/>
          <a:p>
            <a:fld id="{12342C3A-DD85-7843-B416-BD52AB030D59}" type="slidenum">
              <a:rPr lang="en-US" smtClean="0"/>
              <a:pPr/>
              <a:t>4</a:t>
            </a:fld>
            <a:endParaRPr lang="en-US" dirty="0"/>
          </a:p>
        </p:txBody>
      </p:sp>
      <p:sp>
        <p:nvSpPr>
          <p:cNvPr id="7" name="Title 6">
            <a:extLst>
              <a:ext uri="{FF2B5EF4-FFF2-40B4-BE49-F238E27FC236}">
                <a16:creationId xmlns:a16="http://schemas.microsoft.com/office/drawing/2014/main" id="{733167BE-1FB9-B042-86DA-7C45B9177515}"/>
              </a:ext>
            </a:extLst>
          </p:cNvPr>
          <p:cNvSpPr>
            <a:spLocks noGrp="1"/>
          </p:cNvSpPr>
          <p:nvPr>
            <p:ph type="title"/>
          </p:nvPr>
        </p:nvSpPr>
        <p:spPr/>
        <p:txBody>
          <a:bodyPr/>
          <a:lstStyle/>
          <a:p>
            <a:r>
              <a:rPr lang="en-US" dirty="0"/>
              <a:t>Logistic Regression Model</a:t>
            </a:r>
          </a:p>
        </p:txBody>
      </p:sp>
      <p:pic>
        <p:nvPicPr>
          <p:cNvPr id="10" name="Picture 9">
            <a:extLst>
              <a:ext uri="{FF2B5EF4-FFF2-40B4-BE49-F238E27FC236}">
                <a16:creationId xmlns:a16="http://schemas.microsoft.com/office/drawing/2014/main" id="{A0714A4E-1E1E-DB4E-A20D-DB495E2091A2}"/>
              </a:ext>
            </a:extLst>
          </p:cNvPr>
          <p:cNvPicPr>
            <a:picLocks noChangeAspect="1"/>
          </p:cNvPicPr>
          <p:nvPr/>
        </p:nvPicPr>
        <p:blipFill>
          <a:blip r:embed="rId3"/>
          <a:stretch>
            <a:fillRect/>
          </a:stretch>
        </p:blipFill>
        <p:spPr>
          <a:xfrm>
            <a:off x="4522787" y="1212664"/>
            <a:ext cx="4394200" cy="406400"/>
          </a:xfrm>
          <a:prstGeom prst="rect">
            <a:avLst/>
          </a:prstGeom>
        </p:spPr>
      </p:pic>
      <p:pic>
        <p:nvPicPr>
          <p:cNvPr id="11" name="Picture 10">
            <a:extLst>
              <a:ext uri="{FF2B5EF4-FFF2-40B4-BE49-F238E27FC236}">
                <a16:creationId xmlns:a16="http://schemas.microsoft.com/office/drawing/2014/main" id="{EF0EED19-3110-7444-BF5F-F830F5C0AE10}"/>
              </a:ext>
            </a:extLst>
          </p:cNvPr>
          <p:cNvPicPr>
            <a:picLocks noChangeAspect="1"/>
          </p:cNvPicPr>
          <p:nvPr/>
        </p:nvPicPr>
        <p:blipFill>
          <a:blip r:embed="rId4"/>
          <a:stretch>
            <a:fillRect/>
          </a:stretch>
        </p:blipFill>
        <p:spPr>
          <a:xfrm>
            <a:off x="3478288" y="5345074"/>
            <a:ext cx="5376199" cy="740664"/>
          </a:xfrm>
          <a:prstGeom prst="rect">
            <a:avLst/>
          </a:prstGeom>
        </p:spPr>
      </p:pic>
      <mc:AlternateContent xmlns:mc="http://schemas.openxmlformats.org/markup-compatibility/2006">
        <mc:Choice xmlns:a14="http://schemas.microsoft.com/office/drawing/2010/main" Requires="a14">
          <p:sp>
            <p:nvSpPr>
              <p:cNvPr id="14" name="Text Placeholder 7">
                <a:extLst>
                  <a:ext uri="{FF2B5EF4-FFF2-40B4-BE49-F238E27FC236}">
                    <a16:creationId xmlns:a16="http://schemas.microsoft.com/office/drawing/2014/main" id="{16F3C7C1-2D7B-D040-A21B-AC6A137C0A4F}"/>
                  </a:ext>
                </a:extLst>
              </p:cNvPr>
              <p:cNvSpPr txBox="1">
                <a:spLocks/>
              </p:cNvSpPr>
              <p:nvPr/>
            </p:nvSpPr>
            <p:spPr>
              <a:xfrm>
                <a:off x="227013" y="3773230"/>
                <a:ext cx="8294311" cy="1519957"/>
              </a:xfrm>
              <a:prstGeom prst="rect">
                <a:avLst/>
              </a:prstGeom>
            </p:spPr>
            <p:txBody>
              <a:bodyPr vert="horz"/>
              <a:lstStyle>
                <a:lvl1pPr marL="285750" indent="-285750" algn="l" defTabSz="457200" rtl="0" eaLnBrk="1" latinLnBrk="0" hangingPunct="1">
                  <a:spcBef>
                    <a:spcPts val="0"/>
                  </a:spcBef>
                  <a:spcAft>
                    <a:spcPts val="1200"/>
                  </a:spcAft>
                  <a:buFont typeface="Arial" panose="020B0604020202020204" pitchFamily="34" charset="0"/>
                  <a:buChar char="•"/>
                  <a:defRPr sz="1600" b="0" i="0" kern="1200">
                    <a:solidFill>
                      <a:schemeClr val="tx1"/>
                    </a:solidFill>
                    <a:latin typeface="Arial"/>
                    <a:ea typeface="+mn-ea"/>
                    <a:cs typeface="Arial"/>
                  </a:defRPr>
                </a:lvl1pPr>
                <a:lvl2pPr marL="742950" indent="-285750" algn="l" defTabSz="457200" rtl="0" eaLnBrk="1" latinLnBrk="0" hangingPunct="1">
                  <a:spcBef>
                    <a:spcPts val="0"/>
                  </a:spcBef>
                  <a:spcAft>
                    <a:spcPts val="1200"/>
                  </a:spcAft>
                  <a:buFont typeface="Arial"/>
                  <a:buChar char="•"/>
                  <a:defRPr sz="1400" b="0" i="0" kern="1200">
                    <a:solidFill>
                      <a:schemeClr val="tx1"/>
                    </a:solidFill>
                    <a:latin typeface="Arial"/>
                    <a:ea typeface="+mn-ea"/>
                    <a:cs typeface="Arial"/>
                  </a:defRPr>
                </a:lvl2pPr>
                <a:lvl3pPr marL="1143000" indent="-228600" algn="l" defTabSz="457200" rtl="0" eaLnBrk="1" latinLnBrk="0" hangingPunct="1">
                  <a:spcBef>
                    <a:spcPts val="0"/>
                  </a:spcBef>
                  <a:spcAft>
                    <a:spcPts val="1200"/>
                  </a:spcAft>
                  <a:buFont typeface="Arial"/>
                  <a:buChar char="•"/>
                  <a:defRPr sz="1200" b="0" i="0" kern="1200" baseline="0">
                    <a:solidFill>
                      <a:schemeClr val="tx1"/>
                    </a:solidFill>
                    <a:latin typeface="Arial"/>
                    <a:ea typeface="+mn-ea"/>
                    <a:cs typeface="Arial"/>
                  </a:defRPr>
                </a:lvl3pPr>
                <a:lvl4pPr marL="1657350" indent="-285750" algn="l" defTabSz="457200" rtl="0" eaLnBrk="1" latinLnBrk="0" hangingPunct="1">
                  <a:spcBef>
                    <a:spcPts val="0"/>
                  </a:spcBef>
                  <a:spcAft>
                    <a:spcPts val="1200"/>
                  </a:spcAft>
                  <a:buFont typeface="Arial"/>
                  <a:buChar char="•"/>
                  <a:defRPr sz="1000" b="0" i="0" kern="1200" baseline="0">
                    <a:solidFill>
                      <a:schemeClr val="tx1"/>
                    </a:solidFill>
                    <a:latin typeface="Arial"/>
                    <a:ea typeface="+mn-ea"/>
                    <a:cs typeface="Arial"/>
                  </a:defRPr>
                </a:lvl4pPr>
                <a:lvl5pPr marL="2057400" indent="-228600" algn="l" defTabSz="457200" rtl="0" eaLnBrk="1" latinLnBrk="0" hangingPunct="1">
                  <a:spcBef>
                    <a:spcPts val="0"/>
                  </a:spcBef>
                  <a:spcAft>
                    <a:spcPts val="1200"/>
                  </a:spcAft>
                  <a:buFont typeface="Arial"/>
                  <a:buChar char="•"/>
                  <a:defRPr sz="1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Normal Discrimination/Classification:</a:t>
                </a:r>
              </a:p>
              <a:p>
                <a:r>
                  <a:rPr lang="en-US" dirty="0"/>
                  <a:t>Assume that the populations are multivariate normal with equal covariance matrices. </a:t>
                </a:r>
              </a:p>
              <a:p>
                <a:r>
                  <a:rPr lang="en-US" dirty="0"/>
                  <a:t>Data Estimates: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oMath>
                </a14:m>
                <a:r>
                  <a:rPr lang="en-US" dirty="0"/>
                  <a:t> mean vectors of the populations,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oMath>
                </a14:m>
                <a:r>
                  <a:rPr lang="en-US" dirty="0"/>
                  <a:t> covariance matrices </a:t>
                </a:r>
              </a:p>
              <a:p>
                <a:r>
                  <a:rPr lang="en-US" dirty="0">
                    <a:ea typeface="Cambria Math" panose="02040503050406030204" pitchFamily="18" charset="0"/>
                  </a:rPr>
                  <a:t>Context Assessment: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2</m:t>
                        </m:r>
                      </m:sub>
                    </m:sSub>
                  </m:oMath>
                </a14:m>
                <a:r>
                  <a:rPr lang="en-US" dirty="0"/>
                  <a:t> prior classification probabilities</a:t>
                </a:r>
              </a:p>
            </p:txBody>
          </p:sp>
        </mc:Choice>
        <mc:Fallback>
          <p:sp>
            <p:nvSpPr>
              <p:cNvPr id="14" name="Text Placeholder 7">
                <a:extLst>
                  <a:ext uri="{FF2B5EF4-FFF2-40B4-BE49-F238E27FC236}">
                    <a16:creationId xmlns:a16="http://schemas.microsoft.com/office/drawing/2014/main" id="{16F3C7C1-2D7B-D040-A21B-AC6A137C0A4F}"/>
                  </a:ext>
                </a:extLst>
              </p:cNvPr>
              <p:cNvSpPr txBox="1">
                <a:spLocks noRot="1" noChangeAspect="1" noMove="1" noResize="1" noEditPoints="1" noAdjustHandles="1" noChangeArrowheads="1" noChangeShapeType="1" noTextEdit="1"/>
              </p:cNvSpPr>
              <p:nvPr/>
            </p:nvSpPr>
            <p:spPr>
              <a:xfrm>
                <a:off x="227013" y="3773230"/>
                <a:ext cx="8294311" cy="1519957"/>
              </a:xfrm>
              <a:prstGeom prst="rect">
                <a:avLst/>
              </a:prstGeom>
              <a:blipFill>
                <a:blip r:embed="rId5"/>
                <a:stretch>
                  <a:fillRect l="-306" t="-826" b="-4959"/>
                </a:stretch>
              </a:blipFill>
            </p:spPr>
            <p:txBody>
              <a:bodyPr/>
              <a:lstStyle/>
              <a:p>
                <a:r>
                  <a:rPr lang="en-US">
                    <a:noFill/>
                  </a:rPr>
                  <a:t> </a:t>
                </a:r>
              </a:p>
            </p:txBody>
          </p:sp>
        </mc:Fallback>
      </mc:AlternateContent>
    </p:spTree>
    <p:extLst>
      <p:ext uri="{BB962C8B-B14F-4D97-AF65-F5344CB8AC3E}">
        <p14:creationId xmlns:p14="http://schemas.microsoft.com/office/powerpoint/2010/main" val="2372085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D343BEB-1012-5A46-9C45-08438F8FBBB4}"/>
              </a:ext>
            </a:extLst>
          </p:cNvPr>
          <p:cNvSpPr>
            <a:spLocks noGrp="1"/>
          </p:cNvSpPr>
          <p:nvPr>
            <p:ph type="body" sz="quarter" idx="12"/>
          </p:nvPr>
        </p:nvSpPr>
        <p:spPr/>
        <p:txBody>
          <a:bodyPr/>
          <a:lstStyle/>
          <a:p>
            <a:r>
              <a:rPr lang="en-US" dirty="0"/>
              <a:t>Truett, Cornfield, and </a:t>
            </a:r>
            <a:r>
              <a:rPr lang="en-US" dirty="0" err="1"/>
              <a:t>Kannel</a:t>
            </a:r>
            <a:r>
              <a:rPr lang="en-US" dirty="0"/>
              <a:t> 1967 have shown that discriminant function estimators have been used in logistic regression but Halperin, </a:t>
            </a:r>
            <a:r>
              <a:rPr lang="en-US" dirty="0" err="1"/>
              <a:t>Blackwelder</a:t>
            </a:r>
            <a:r>
              <a:rPr lang="en-US" dirty="0"/>
              <a:t>, and </a:t>
            </a:r>
            <a:r>
              <a:rPr lang="en-US" dirty="0" err="1"/>
              <a:t>Verter</a:t>
            </a:r>
            <a:r>
              <a:rPr lang="en-US" dirty="0"/>
              <a:t> 1971, and D'Agostino, 1978 found that they were inferior. </a:t>
            </a:r>
          </a:p>
          <a:p>
            <a:r>
              <a:rPr lang="en-US" dirty="0"/>
              <a:t>Reverse Taylor Series Approximators and Conditional Estimators (</a:t>
            </a:r>
            <a:r>
              <a:rPr lang="en-US" dirty="0" err="1"/>
              <a:t>Nerlove</a:t>
            </a:r>
            <a:r>
              <a:rPr lang="en-US" dirty="0"/>
              <a:t> and Press 1973). </a:t>
            </a:r>
          </a:p>
          <a:p>
            <a:endParaRPr lang="en-US" dirty="0"/>
          </a:p>
        </p:txBody>
      </p:sp>
      <p:sp>
        <p:nvSpPr>
          <p:cNvPr id="2" name="Slide Number Placeholder 1">
            <a:extLst>
              <a:ext uri="{FF2B5EF4-FFF2-40B4-BE49-F238E27FC236}">
                <a16:creationId xmlns:a16="http://schemas.microsoft.com/office/drawing/2014/main" id="{0C713831-6BE0-164C-8E8A-0195EEA6F0E7}"/>
              </a:ext>
            </a:extLst>
          </p:cNvPr>
          <p:cNvSpPr>
            <a:spLocks noGrp="1"/>
          </p:cNvSpPr>
          <p:nvPr>
            <p:ph type="sldNum" sz="quarter" idx="14"/>
          </p:nvPr>
        </p:nvSpPr>
        <p:spPr/>
        <p:txBody>
          <a:bodyPr/>
          <a:lstStyle/>
          <a:p>
            <a:fld id="{12342C3A-DD85-7843-B416-BD52AB030D59}" type="slidenum">
              <a:rPr lang="en-US" smtClean="0"/>
              <a:pPr/>
              <a:t>5</a:t>
            </a:fld>
            <a:endParaRPr lang="en-US" dirty="0"/>
          </a:p>
        </p:txBody>
      </p:sp>
      <p:sp>
        <p:nvSpPr>
          <p:cNvPr id="4" name="Title 3">
            <a:extLst>
              <a:ext uri="{FF2B5EF4-FFF2-40B4-BE49-F238E27FC236}">
                <a16:creationId xmlns:a16="http://schemas.microsoft.com/office/drawing/2014/main" id="{55927F16-7269-B243-82B4-3C832A58AE57}"/>
              </a:ext>
            </a:extLst>
          </p:cNvPr>
          <p:cNvSpPr>
            <a:spLocks noGrp="1"/>
          </p:cNvSpPr>
          <p:nvPr>
            <p:ph type="title"/>
          </p:nvPr>
        </p:nvSpPr>
        <p:spPr/>
        <p:txBody>
          <a:bodyPr/>
          <a:lstStyle/>
          <a:p>
            <a:r>
              <a:rPr lang="en-US" dirty="0"/>
              <a:t>Discriminant Function Operators</a:t>
            </a:r>
          </a:p>
        </p:txBody>
      </p:sp>
      <p:sp>
        <p:nvSpPr>
          <p:cNvPr id="8" name="Text Placeholder 7">
            <a:extLst>
              <a:ext uri="{FF2B5EF4-FFF2-40B4-BE49-F238E27FC236}">
                <a16:creationId xmlns:a16="http://schemas.microsoft.com/office/drawing/2014/main" id="{30F79403-8380-0745-83E2-E80AC9C5B41E}"/>
              </a:ext>
            </a:extLst>
          </p:cNvPr>
          <p:cNvSpPr>
            <a:spLocks noGrp="1"/>
          </p:cNvSpPr>
          <p:nvPr>
            <p:ph type="body" sz="quarter" idx="13"/>
          </p:nvPr>
        </p:nvSpPr>
        <p:spPr/>
        <p:txBody>
          <a:bodyPr/>
          <a:lstStyle/>
          <a:p>
            <a:endParaRPr lang="en-US" dirty="0"/>
          </a:p>
        </p:txBody>
      </p:sp>
      <p:pic>
        <p:nvPicPr>
          <p:cNvPr id="9" name="Picture 8">
            <a:extLst>
              <a:ext uri="{FF2B5EF4-FFF2-40B4-BE49-F238E27FC236}">
                <a16:creationId xmlns:a16="http://schemas.microsoft.com/office/drawing/2014/main" id="{FF3CC024-08C3-A54E-B617-38B43F49900C}"/>
              </a:ext>
            </a:extLst>
          </p:cNvPr>
          <p:cNvPicPr>
            <a:picLocks noChangeAspect="1"/>
          </p:cNvPicPr>
          <p:nvPr/>
        </p:nvPicPr>
        <p:blipFill>
          <a:blip r:embed="rId2"/>
          <a:stretch>
            <a:fillRect/>
          </a:stretch>
        </p:blipFill>
        <p:spPr>
          <a:xfrm>
            <a:off x="2729751" y="2910302"/>
            <a:ext cx="5816600" cy="431800"/>
          </a:xfrm>
          <a:prstGeom prst="rect">
            <a:avLst/>
          </a:prstGeom>
        </p:spPr>
      </p:pic>
      <p:pic>
        <p:nvPicPr>
          <p:cNvPr id="10" name="Picture 9">
            <a:extLst>
              <a:ext uri="{FF2B5EF4-FFF2-40B4-BE49-F238E27FC236}">
                <a16:creationId xmlns:a16="http://schemas.microsoft.com/office/drawing/2014/main" id="{6F006432-4899-D24F-AB63-FB912A507E4E}"/>
              </a:ext>
            </a:extLst>
          </p:cNvPr>
          <p:cNvPicPr>
            <a:picLocks noChangeAspect="1"/>
          </p:cNvPicPr>
          <p:nvPr/>
        </p:nvPicPr>
        <p:blipFill>
          <a:blip r:embed="rId3"/>
          <a:stretch>
            <a:fillRect/>
          </a:stretch>
        </p:blipFill>
        <p:spPr>
          <a:xfrm>
            <a:off x="261664" y="3459671"/>
            <a:ext cx="5231697" cy="1438150"/>
          </a:xfrm>
          <a:prstGeom prst="rect">
            <a:avLst/>
          </a:prstGeom>
        </p:spPr>
      </p:pic>
      <p:pic>
        <p:nvPicPr>
          <p:cNvPr id="12" name="Picture 11">
            <a:extLst>
              <a:ext uri="{FF2B5EF4-FFF2-40B4-BE49-F238E27FC236}">
                <a16:creationId xmlns:a16="http://schemas.microsoft.com/office/drawing/2014/main" id="{A6FABB66-69AE-A545-A162-7EEBFFC05B48}"/>
              </a:ext>
            </a:extLst>
          </p:cNvPr>
          <p:cNvPicPr>
            <a:picLocks noChangeAspect="1"/>
          </p:cNvPicPr>
          <p:nvPr/>
        </p:nvPicPr>
        <p:blipFill>
          <a:blip r:embed="rId4"/>
          <a:stretch>
            <a:fillRect/>
          </a:stretch>
        </p:blipFill>
        <p:spPr>
          <a:xfrm>
            <a:off x="4032263" y="4993871"/>
            <a:ext cx="4514088" cy="777190"/>
          </a:xfrm>
          <a:prstGeom prst="rect">
            <a:avLst/>
          </a:prstGeom>
        </p:spPr>
      </p:pic>
      <p:pic>
        <p:nvPicPr>
          <p:cNvPr id="14" name="Picture 13">
            <a:extLst>
              <a:ext uri="{FF2B5EF4-FFF2-40B4-BE49-F238E27FC236}">
                <a16:creationId xmlns:a16="http://schemas.microsoft.com/office/drawing/2014/main" id="{C9A97AA7-9C5C-7C4A-B6BD-9ED377049E8C}"/>
              </a:ext>
            </a:extLst>
          </p:cNvPr>
          <p:cNvPicPr>
            <a:picLocks noChangeAspect="1"/>
          </p:cNvPicPr>
          <p:nvPr/>
        </p:nvPicPr>
        <p:blipFill>
          <a:blip r:embed="rId5"/>
          <a:stretch>
            <a:fillRect/>
          </a:stretch>
        </p:blipFill>
        <p:spPr>
          <a:xfrm>
            <a:off x="5420423" y="3459671"/>
            <a:ext cx="3571091" cy="1284722"/>
          </a:xfrm>
          <a:prstGeom prst="rect">
            <a:avLst/>
          </a:prstGeom>
        </p:spPr>
      </p:pic>
    </p:spTree>
    <p:extLst>
      <p:ext uri="{BB962C8B-B14F-4D97-AF65-F5344CB8AC3E}">
        <p14:creationId xmlns:p14="http://schemas.microsoft.com/office/powerpoint/2010/main" val="57290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937B5EE-9FEC-1F4E-A087-6B25ED62DA0C}"/>
              </a:ext>
            </a:extLst>
          </p:cNvPr>
          <p:cNvSpPr>
            <a:spLocks noGrp="1"/>
          </p:cNvSpPr>
          <p:nvPr>
            <p:ph type="body" sz="quarter" idx="12"/>
          </p:nvPr>
        </p:nvSpPr>
        <p:spPr>
          <a:xfrm>
            <a:off x="227012" y="1709351"/>
            <a:ext cx="8795961" cy="4384542"/>
          </a:xfrm>
        </p:spPr>
        <p:txBody>
          <a:bodyPr/>
          <a:lstStyle/>
          <a:p>
            <a:r>
              <a:rPr lang="en-US" dirty="0"/>
              <a:t>Assume explanatory variables are multivariate, normally distrusted with equal covariance matrices.</a:t>
            </a:r>
          </a:p>
          <a:p>
            <a:pPr lvl="1"/>
            <a:r>
              <a:rPr lang="en-US" dirty="0"/>
              <a:t>Variables are independent and dichotomously zero-or-one (two parts, binary)</a:t>
            </a:r>
            <a:endParaRPr lang="en-US" b="1" dirty="0"/>
          </a:p>
          <a:p>
            <a:pPr lvl="1"/>
            <a:r>
              <a:rPr lang="en-US" dirty="0"/>
              <a:t>Some variables are multi-variate normal and some dichotomous</a:t>
            </a:r>
          </a:p>
          <a:p>
            <a:endParaRPr lang="en-US" dirty="0"/>
          </a:p>
          <a:p>
            <a:r>
              <a:rPr lang="en-US" dirty="0"/>
              <a:t>Logistic model for discriminant analysis (rather than a linear discriminant function) is relatively robust; i.e., many types of underlying assumptions lead to the same logistic formulation </a:t>
            </a:r>
          </a:p>
          <a:p>
            <a:r>
              <a:rPr lang="en-US" dirty="0"/>
              <a:t>Alternative to contingency table analysis (Gordon (1974)) </a:t>
            </a:r>
          </a:p>
          <a:p>
            <a:pPr lvl="1"/>
            <a:r>
              <a:rPr lang="en-US" dirty="0"/>
              <a:t>Major role in biological and medical applications where cross-classified tables with large numbers of cells (and usually too few observations per cell) are typically replaced by a logistic or log-linear relationship among the variables, thus obviating (removing) the need for the table </a:t>
            </a:r>
          </a:p>
          <a:p>
            <a:pPr lvl="1"/>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C3686C7B-265A-9041-BF87-5FF5BE7E2127}"/>
              </a:ext>
            </a:extLst>
          </p:cNvPr>
          <p:cNvSpPr>
            <a:spLocks noGrp="1"/>
          </p:cNvSpPr>
          <p:nvPr>
            <p:ph type="sldNum" sz="quarter" idx="14"/>
          </p:nvPr>
        </p:nvSpPr>
        <p:spPr/>
        <p:txBody>
          <a:bodyPr/>
          <a:lstStyle/>
          <a:p>
            <a:fld id="{12342C3A-DD85-7843-B416-BD52AB030D59}" type="slidenum">
              <a:rPr lang="en-US" smtClean="0"/>
              <a:pPr/>
              <a:t>6</a:t>
            </a:fld>
            <a:endParaRPr lang="en-US" dirty="0"/>
          </a:p>
        </p:txBody>
      </p:sp>
      <p:sp>
        <p:nvSpPr>
          <p:cNvPr id="7" name="Title 6">
            <a:extLst>
              <a:ext uri="{FF2B5EF4-FFF2-40B4-BE49-F238E27FC236}">
                <a16:creationId xmlns:a16="http://schemas.microsoft.com/office/drawing/2014/main" id="{1F0903EA-65BE-8043-9297-B292B20389D6}"/>
              </a:ext>
            </a:extLst>
          </p:cNvPr>
          <p:cNvSpPr>
            <a:spLocks noGrp="1"/>
          </p:cNvSpPr>
          <p:nvPr>
            <p:ph type="title"/>
          </p:nvPr>
        </p:nvSpPr>
        <p:spPr/>
        <p:txBody>
          <a:bodyPr/>
          <a:lstStyle/>
          <a:p>
            <a:r>
              <a:rPr lang="en-US" dirty="0"/>
              <a:t>Functional Form</a:t>
            </a:r>
          </a:p>
        </p:txBody>
      </p:sp>
      <p:sp>
        <p:nvSpPr>
          <p:cNvPr id="9" name="Text Placeholder 8">
            <a:extLst>
              <a:ext uri="{FF2B5EF4-FFF2-40B4-BE49-F238E27FC236}">
                <a16:creationId xmlns:a16="http://schemas.microsoft.com/office/drawing/2014/main" id="{685D1CAF-E194-7A4D-AA8A-B99EA8D4918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30798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9AA2D2-FF99-A144-AE1A-6201EBE20794}"/>
              </a:ext>
            </a:extLst>
          </p:cNvPr>
          <p:cNvPicPr>
            <a:picLocks noChangeAspect="1"/>
          </p:cNvPicPr>
          <p:nvPr/>
        </p:nvPicPr>
        <p:blipFill>
          <a:blip r:embed="rId2"/>
          <a:stretch>
            <a:fillRect/>
          </a:stretch>
        </p:blipFill>
        <p:spPr>
          <a:xfrm>
            <a:off x="5940615" y="1709351"/>
            <a:ext cx="2976372" cy="3968496"/>
          </a:xfrm>
          <a:prstGeom prst="rect">
            <a:avLst/>
          </a:prstGeom>
        </p:spPr>
      </p:pic>
      <p:sp>
        <p:nvSpPr>
          <p:cNvPr id="7" name="Text Placeholder 6">
            <a:extLst>
              <a:ext uri="{FF2B5EF4-FFF2-40B4-BE49-F238E27FC236}">
                <a16:creationId xmlns:a16="http://schemas.microsoft.com/office/drawing/2014/main" id="{F2BAE42D-5DF5-A34B-BF2F-2BC8B74AD07C}"/>
              </a:ext>
            </a:extLst>
          </p:cNvPr>
          <p:cNvSpPr>
            <a:spLocks noGrp="1"/>
          </p:cNvSpPr>
          <p:nvPr>
            <p:ph type="body" sz="quarter" idx="12"/>
          </p:nvPr>
        </p:nvSpPr>
        <p:spPr>
          <a:xfrm>
            <a:off x="227013" y="1709351"/>
            <a:ext cx="5491035" cy="4384542"/>
          </a:xfrm>
        </p:spPr>
        <p:txBody>
          <a:bodyPr/>
          <a:lstStyle/>
          <a:p>
            <a:r>
              <a:rPr lang="en-US" dirty="0"/>
              <a:t>Halperin, </a:t>
            </a:r>
            <a:r>
              <a:rPr lang="en-US" dirty="0" err="1"/>
              <a:t>Blackwelder</a:t>
            </a:r>
            <a:r>
              <a:rPr lang="en-US" dirty="0"/>
              <a:t>, and </a:t>
            </a:r>
            <a:r>
              <a:rPr lang="en-US" dirty="0" err="1"/>
              <a:t>Verter</a:t>
            </a:r>
            <a:r>
              <a:rPr lang="en-US" dirty="0"/>
              <a:t> (1971) used an IBM-360-50 and -65 and found that "the times required for compilation and execution of the programs were higher for the maximum likelihood method than for the discriminant function method by factors ranging approximately from 1.3 to 2” </a:t>
            </a:r>
            <a:r>
              <a:rPr lang="en-US" b="1" dirty="0"/>
              <a:t> </a:t>
            </a:r>
          </a:p>
          <a:p>
            <a:r>
              <a:rPr lang="en-US" dirty="0" err="1"/>
              <a:t>Efron</a:t>
            </a:r>
            <a:r>
              <a:rPr lang="en-US" dirty="0"/>
              <a:t> (1975) has shown that logistic regression estimators are between one-half and two-thirds as efficient as discriminant function estimators when the data are multivariate normal with equal covariance matrices. </a:t>
            </a:r>
          </a:p>
          <a:p>
            <a:r>
              <a:rPr lang="en-US" dirty="0"/>
              <a:t>If the data is strictly normal with equal covariance matrices, linear discriminant function estimators are more economical to calculate and are more efficient than logistic regression MLEs (maximum likelihood estimation)</a:t>
            </a:r>
          </a:p>
          <a:p>
            <a:endParaRPr lang="en-US" dirty="0"/>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5DE4DFE5-5E77-6C40-A796-9023C09488C7}"/>
              </a:ext>
            </a:extLst>
          </p:cNvPr>
          <p:cNvSpPr>
            <a:spLocks noGrp="1"/>
          </p:cNvSpPr>
          <p:nvPr>
            <p:ph type="sldNum" sz="quarter" idx="14"/>
          </p:nvPr>
        </p:nvSpPr>
        <p:spPr/>
        <p:txBody>
          <a:bodyPr/>
          <a:lstStyle/>
          <a:p>
            <a:fld id="{12342C3A-DD85-7843-B416-BD52AB030D59}" type="slidenum">
              <a:rPr lang="en-US" smtClean="0"/>
              <a:pPr/>
              <a:t>7</a:t>
            </a:fld>
            <a:endParaRPr lang="en-US" dirty="0"/>
          </a:p>
        </p:txBody>
      </p:sp>
      <p:sp>
        <p:nvSpPr>
          <p:cNvPr id="4" name="Title 3">
            <a:extLst>
              <a:ext uri="{FF2B5EF4-FFF2-40B4-BE49-F238E27FC236}">
                <a16:creationId xmlns:a16="http://schemas.microsoft.com/office/drawing/2014/main" id="{79F430F0-501A-A14B-905A-DF264A24EE05}"/>
              </a:ext>
            </a:extLst>
          </p:cNvPr>
          <p:cNvSpPr>
            <a:spLocks noGrp="1"/>
          </p:cNvSpPr>
          <p:nvPr>
            <p:ph type="title"/>
          </p:nvPr>
        </p:nvSpPr>
        <p:spPr/>
        <p:txBody>
          <a:bodyPr/>
          <a:lstStyle/>
          <a:p>
            <a:r>
              <a:rPr lang="en-US" dirty="0"/>
              <a:t>Estimation</a:t>
            </a:r>
          </a:p>
        </p:txBody>
      </p:sp>
      <p:sp>
        <p:nvSpPr>
          <p:cNvPr id="8" name="Text Placeholder 7">
            <a:extLst>
              <a:ext uri="{FF2B5EF4-FFF2-40B4-BE49-F238E27FC236}">
                <a16:creationId xmlns:a16="http://schemas.microsoft.com/office/drawing/2014/main" id="{F393E1E1-DAAE-3949-BC1E-C968D74ABA41}"/>
              </a:ext>
            </a:extLst>
          </p:cNvPr>
          <p:cNvSpPr>
            <a:spLocks noGrp="1"/>
          </p:cNvSpPr>
          <p:nvPr>
            <p:ph type="body" sz="quarter" idx="13"/>
          </p:nvPr>
        </p:nvSpPr>
        <p:spPr/>
        <p:txBody>
          <a:bodyPr/>
          <a:lstStyle/>
          <a:p>
            <a:endParaRPr lang="en-US"/>
          </a:p>
        </p:txBody>
      </p:sp>
      <p:sp>
        <p:nvSpPr>
          <p:cNvPr id="10" name="Rectangle 9">
            <a:extLst>
              <a:ext uri="{FF2B5EF4-FFF2-40B4-BE49-F238E27FC236}">
                <a16:creationId xmlns:a16="http://schemas.microsoft.com/office/drawing/2014/main" id="{A6210A3B-5C96-9146-AE78-BF778C4EB596}"/>
              </a:ext>
            </a:extLst>
          </p:cNvPr>
          <p:cNvSpPr/>
          <p:nvPr/>
        </p:nvSpPr>
        <p:spPr>
          <a:xfrm>
            <a:off x="6194090" y="5570106"/>
            <a:ext cx="3310128" cy="430887"/>
          </a:xfrm>
          <a:prstGeom prst="rect">
            <a:avLst/>
          </a:prstGeom>
        </p:spPr>
        <p:txBody>
          <a:bodyPr wrap="square">
            <a:spAutoFit/>
          </a:bodyPr>
          <a:lstStyle/>
          <a:p>
            <a:br>
              <a:rPr lang="en-US" sz="1100" dirty="0">
                <a:hlinkClick r:id="rId3">
                  <a:extLst>
                    <a:ext uri="{A12FA001-AC4F-418D-AE19-62706E023703}">
                      <ahyp:hlinkClr xmlns:ahyp="http://schemas.microsoft.com/office/drawing/2018/hyperlinkcolor" val="tx"/>
                    </a:ext>
                  </a:extLst>
                </a:hlinkClick>
              </a:rPr>
            </a:br>
            <a:r>
              <a:rPr lang="en-US" sz="1100" dirty="0">
                <a:hlinkClick r:id="rId3">
                  <a:extLst>
                    <a:ext uri="{A12FA001-AC4F-418D-AE19-62706E023703}">
                      <ahyp:hlinkClr xmlns:ahyp="http://schemas.microsoft.com/office/drawing/2018/hyperlinkcolor" val="tx"/>
                    </a:ext>
                  </a:extLst>
                </a:hlinkClick>
              </a:rPr>
              <a:t>IBM System/360 Model 50 - Wikipedia</a:t>
            </a:r>
            <a:endParaRPr lang="en-US" sz="1100" i="0" dirty="0">
              <a:effectLst/>
            </a:endParaRPr>
          </a:p>
        </p:txBody>
      </p:sp>
    </p:spTree>
    <p:extLst>
      <p:ext uri="{BB962C8B-B14F-4D97-AF65-F5344CB8AC3E}">
        <p14:creationId xmlns:p14="http://schemas.microsoft.com/office/powerpoint/2010/main" val="1849929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695C9-9EAF-0845-9757-C9F5E0C770AE}"/>
              </a:ext>
            </a:extLst>
          </p:cNvPr>
          <p:cNvSpPr>
            <a:spLocks noGrp="1"/>
          </p:cNvSpPr>
          <p:nvPr>
            <p:ph type="sldNum" sz="quarter" idx="15"/>
          </p:nvPr>
        </p:nvSpPr>
        <p:spPr/>
        <p:txBody>
          <a:bodyPr/>
          <a:lstStyle/>
          <a:p>
            <a:fld id="{12342C3A-DD85-7843-B416-BD52AB030D59}" type="slidenum">
              <a:rPr lang="en-US" smtClean="0"/>
              <a:pPr/>
              <a:t>8</a:t>
            </a:fld>
            <a:endParaRPr lang="en-US" dirty="0"/>
          </a:p>
        </p:txBody>
      </p:sp>
      <p:sp>
        <p:nvSpPr>
          <p:cNvPr id="3" name="Text Placeholder 2">
            <a:extLst>
              <a:ext uri="{FF2B5EF4-FFF2-40B4-BE49-F238E27FC236}">
                <a16:creationId xmlns:a16="http://schemas.microsoft.com/office/drawing/2014/main" id="{0FC209CE-D557-F845-B412-B93652A51B49}"/>
              </a:ext>
            </a:extLst>
          </p:cNvPr>
          <p:cNvSpPr>
            <a:spLocks noGrp="1"/>
          </p:cNvSpPr>
          <p:nvPr>
            <p:ph type="body" sz="quarter" idx="12"/>
          </p:nvPr>
        </p:nvSpPr>
        <p:spPr>
          <a:xfrm>
            <a:off x="227013" y="1467354"/>
            <a:ext cx="8691562" cy="4870384"/>
          </a:xfrm>
        </p:spPr>
        <p:txBody>
          <a:bodyPr numCol="2"/>
          <a:lstStyle/>
          <a:p>
            <a:pPr marL="342900" indent="-342900">
              <a:spcAft>
                <a:spcPts val="0"/>
              </a:spcAft>
              <a:buFont typeface="+mj-lt"/>
              <a:buAutoNum type="arabicPeriod"/>
            </a:pPr>
            <a:r>
              <a:rPr lang="en-US" sz="1400" dirty="0"/>
              <a:t>When the explanatory variables don't follow a multivariate normal distribution with equal covariance matrices for each state of the dependent variables, discriminant function estimators of the slope coefficients in the logistic regression will not be consistent </a:t>
            </a:r>
          </a:p>
          <a:p>
            <a:pPr lvl="1">
              <a:spcAft>
                <a:spcPts val="0"/>
              </a:spcAft>
            </a:pPr>
            <a:r>
              <a:rPr lang="en-US" dirty="0"/>
              <a:t>No guarantee for fit on large datasets</a:t>
            </a:r>
          </a:p>
          <a:p>
            <a:pPr marL="342900" indent="-342900">
              <a:spcAft>
                <a:spcPts val="0"/>
              </a:spcAft>
              <a:buFont typeface="+mj-lt"/>
              <a:buAutoNum type="arabicPeriod"/>
            </a:pPr>
            <a:r>
              <a:rPr lang="en-US" sz="1400" dirty="0"/>
              <a:t>Discriminant function estimation can give mis- leading results regarding significance of the logistic regression coefficients when the normality condition is violated. </a:t>
            </a:r>
          </a:p>
          <a:p>
            <a:pPr marL="342900" indent="-342900">
              <a:spcAft>
                <a:spcPts val="0"/>
              </a:spcAft>
              <a:buFont typeface="+mj-lt"/>
              <a:buAutoNum type="arabicPeriod"/>
            </a:pPr>
            <a:r>
              <a:rPr lang="en-US" sz="1400" dirty="0" err="1"/>
              <a:t>Halperia</a:t>
            </a:r>
            <a:r>
              <a:rPr lang="en-US" sz="1400" dirty="0"/>
              <a:t>, </a:t>
            </a:r>
            <a:r>
              <a:rPr lang="en-US" sz="1400" dirty="0" err="1"/>
              <a:t>Blackwelder</a:t>
            </a:r>
            <a:r>
              <a:rPr lang="en-US" sz="1400" dirty="0"/>
              <a:t>, and </a:t>
            </a:r>
            <a:r>
              <a:rPr lang="en-US" sz="1400" dirty="0" err="1"/>
              <a:t>Verter</a:t>
            </a:r>
            <a:r>
              <a:rPr lang="en-US" sz="1400" dirty="0"/>
              <a:t> (1971) "the maximum likelihood method usually gives slightly better fits to the model, as evaluated from observed and expected numbers of cases per decile of risk." "there is a theoretical basis for the possibility that the discriminant function will give a very poor fit, even if the [logistic regression] model holds." </a:t>
            </a:r>
          </a:p>
          <a:p>
            <a:pPr marL="342900" indent="-342900">
              <a:spcAft>
                <a:spcPts val="0"/>
              </a:spcAft>
              <a:buFont typeface="+mj-lt"/>
              <a:buAutoNum type="arabicPeriod"/>
            </a:pPr>
            <a:r>
              <a:rPr lang="en-US" sz="1400" dirty="0"/>
              <a:t>Use of discriminant function estimators tends to mask the troublesome cases by not providing danger signals. </a:t>
            </a:r>
          </a:p>
          <a:p>
            <a:pPr marL="342900" indent="-342900">
              <a:spcAft>
                <a:spcPts val="0"/>
              </a:spcAft>
              <a:buFont typeface="+mj-lt"/>
              <a:buAutoNum type="arabicPeriod"/>
            </a:pPr>
            <a:r>
              <a:rPr lang="en-US" sz="1400" dirty="0"/>
              <a:t>The logistic regression model is well-known to have enough statistics associated with it. The MLEs are functions of the sufficient statistics, while the discriminant function estimators are not. smaller mean squared error achieved using estimators based on sufficient statistics (when they exist, as they do here) than by using estimators not based upon sufficient statistics. </a:t>
            </a:r>
          </a:p>
          <a:p>
            <a:pPr lvl="1">
              <a:spcAft>
                <a:spcPts val="0"/>
              </a:spcAft>
            </a:pPr>
            <a:r>
              <a:rPr lang="en-US" sz="1200" dirty="0"/>
              <a:t>Rao-Blackwell theorem</a:t>
            </a:r>
          </a:p>
          <a:p>
            <a:pPr marL="342900" indent="-342900">
              <a:spcAft>
                <a:spcPts val="0"/>
              </a:spcAft>
              <a:buFont typeface="+mj-lt"/>
              <a:buAutoNum type="arabicPeriod"/>
            </a:pPr>
            <a:r>
              <a:rPr lang="en-US" sz="1400" dirty="0"/>
              <a:t>Maximum likelihood estimation of the logistic regression model forces the expected number of cases to equal the observed number of cases </a:t>
            </a:r>
          </a:p>
          <a:p>
            <a:pPr marL="342900" indent="-342900">
              <a:spcAft>
                <a:spcPts val="0"/>
              </a:spcAft>
              <a:buFont typeface="+mj-lt"/>
              <a:buAutoNum type="arabicPeriod"/>
            </a:pPr>
            <a:r>
              <a:rPr lang="en-US" sz="1400" dirty="0"/>
              <a:t>There is some evidence that use of discriminant function estimators may tend to generate substantial bias in some applications. </a:t>
            </a:r>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a:p>
            <a:pPr marL="342900" indent="-342900">
              <a:spcAft>
                <a:spcPts val="0"/>
              </a:spcAft>
              <a:buFont typeface="+mj-lt"/>
              <a:buAutoNum type="arabicPeriod"/>
            </a:pPr>
            <a:endParaRPr lang="en-US" sz="1400" dirty="0"/>
          </a:p>
        </p:txBody>
      </p:sp>
      <p:sp>
        <p:nvSpPr>
          <p:cNvPr id="4" name="Title 3">
            <a:extLst>
              <a:ext uri="{FF2B5EF4-FFF2-40B4-BE49-F238E27FC236}">
                <a16:creationId xmlns:a16="http://schemas.microsoft.com/office/drawing/2014/main" id="{89C2B387-0038-B643-9F97-BA157FED6491}"/>
              </a:ext>
            </a:extLst>
          </p:cNvPr>
          <p:cNvSpPr>
            <a:spLocks noGrp="1"/>
          </p:cNvSpPr>
          <p:nvPr>
            <p:ph type="title"/>
          </p:nvPr>
        </p:nvSpPr>
        <p:spPr/>
        <p:txBody>
          <a:bodyPr/>
          <a:lstStyle/>
          <a:p>
            <a:r>
              <a:rPr lang="en-US" dirty="0"/>
              <a:t>Estimation</a:t>
            </a:r>
          </a:p>
        </p:txBody>
      </p:sp>
      <p:sp>
        <p:nvSpPr>
          <p:cNvPr id="5" name="Text Placeholder 4">
            <a:extLst>
              <a:ext uri="{FF2B5EF4-FFF2-40B4-BE49-F238E27FC236}">
                <a16:creationId xmlns:a16="http://schemas.microsoft.com/office/drawing/2014/main" id="{615D776E-AFD9-2C49-BE9F-6E29C4AADE19}"/>
              </a:ext>
            </a:extLst>
          </p:cNvPr>
          <p:cNvSpPr>
            <a:spLocks noGrp="1"/>
          </p:cNvSpPr>
          <p:nvPr>
            <p:ph type="body" sz="quarter" idx="13"/>
          </p:nvPr>
        </p:nvSpPr>
        <p:spPr/>
        <p:txBody>
          <a:bodyPr/>
          <a:lstStyle/>
          <a:p>
            <a:r>
              <a:rPr lang="en-US" dirty="0"/>
              <a:t>Against Use of Discriminant Function Estimators </a:t>
            </a:r>
          </a:p>
          <a:p>
            <a:r>
              <a:rPr lang="en-US" dirty="0"/>
              <a:t> </a:t>
            </a:r>
          </a:p>
        </p:txBody>
      </p:sp>
    </p:spTree>
    <p:extLst>
      <p:ext uri="{BB962C8B-B14F-4D97-AF65-F5344CB8AC3E}">
        <p14:creationId xmlns:p14="http://schemas.microsoft.com/office/powerpoint/2010/main" val="3344137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E68137-0ED7-B345-8F56-0A3DFD43F08A}"/>
              </a:ext>
            </a:extLst>
          </p:cNvPr>
          <p:cNvSpPr>
            <a:spLocks noGrp="1"/>
          </p:cNvSpPr>
          <p:nvPr>
            <p:ph type="sldNum" sz="quarter" idx="15"/>
          </p:nvPr>
        </p:nvSpPr>
        <p:spPr/>
        <p:txBody>
          <a:bodyPr/>
          <a:lstStyle/>
          <a:p>
            <a:fld id="{12342C3A-DD85-7843-B416-BD52AB030D59}" type="slidenum">
              <a:rPr lang="en-US" smtClean="0"/>
              <a:pPr/>
              <a:t>9</a:t>
            </a:fld>
            <a:endParaRPr lang="en-US" dirty="0"/>
          </a:p>
        </p:txBody>
      </p:sp>
      <p:sp>
        <p:nvSpPr>
          <p:cNvPr id="3" name="Text Placeholder 2">
            <a:extLst>
              <a:ext uri="{FF2B5EF4-FFF2-40B4-BE49-F238E27FC236}">
                <a16:creationId xmlns:a16="http://schemas.microsoft.com/office/drawing/2014/main" id="{17FAEB39-EB46-7441-8FC0-A3A29CD351EB}"/>
              </a:ext>
            </a:extLst>
          </p:cNvPr>
          <p:cNvSpPr>
            <a:spLocks noGrp="1"/>
          </p:cNvSpPr>
          <p:nvPr>
            <p:ph type="body" sz="quarter" idx="12"/>
          </p:nvPr>
        </p:nvSpPr>
        <p:spPr/>
        <p:txBody>
          <a:bodyPr/>
          <a:lstStyle/>
          <a:p>
            <a:r>
              <a:rPr lang="en-US" sz="1400" dirty="0"/>
              <a:t>Data collected for certain breast cancer patients initially treated at the British Columbia Cancer Institute between 1955 and 1963 </a:t>
            </a:r>
          </a:p>
          <a:p>
            <a:r>
              <a:rPr lang="en-US" sz="1400" dirty="0"/>
              <a:t>The variables for the study were mixed, continuous, and discrete. Many of the variables were binary (or turned into binary)</a:t>
            </a:r>
          </a:p>
          <a:p>
            <a:r>
              <a:rPr lang="en-US" sz="1400" dirty="0"/>
              <a:t>173 of the female breast cancer patients were randomly divided into two groups.</a:t>
            </a:r>
          </a:p>
          <a:p>
            <a:pPr lvl="1"/>
            <a:r>
              <a:rPr lang="en-US" sz="1200" dirty="0"/>
              <a:t>115 patients was used as the training set for the classification procedures. </a:t>
            </a:r>
          </a:p>
          <a:p>
            <a:pPr lvl="1"/>
            <a:r>
              <a:rPr lang="en-US" sz="1200" dirty="0"/>
              <a:t>58 patients was used to cross-validate the classification functions.</a:t>
            </a:r>
          </a:p>
          <a:p>
            <a:r>
              <a:rPr lang="en-US" sz="1400" dirty="0"/>
              <a:t>The binary grouping variable was defined to be 0 if the lymph nodes were not involved with metastatic carcinoma, and 1 if the nodes were involved. </a:t>
            </a:r>
          </a:p>
          <a:p>
            <a:endParaRPr lang="en-US" sz="1400" dirty="0"/>
          </a:p>
          <a:p>
            <a:endParaRPr lang="en-US" sz="1400" dirty="0"/>
          </a:p>
          <a:p>
            <a:endParaRPr lang="en-US" sz="1400" dirty="0"/>
          </a:p>
          <a:p>
            <a:endParaRPr lang="en-US" sz="1400" dirty="0"/>
          </a:p>
        </p:txBody>
      </p:sp>
      <p:sp>
        <p:nvSpPr>
          <p:cNvPr id="4" name="Title 3">
            <a:extLst>
              <a:ext uri="{FF2B5EF4-FFF2-40B4-BE49-F238E27FC236}">
                <a16:creationId xmlns:a16="http://schemas.microsoft.com/office/drawing/2014/main" id="{136DC8DE-C3A3-BF44-91A6-611FCF0A9218}"/>
              </a:ext>
            </a:extLst>
          </p:cNvPr>
          <p:cNvSpPr>
            <a:spLocks noGrp="1"/>
          </p:cNvSpPr>
          <p:nvPr>
            <p:ph type="title"/>
          </p:nvPr>
        </p:nvSpPr>
        <p:spPr/>
        <p:txBody>
          <a:bodyPr/>
          <a:lstStyle/>
          <a:p>
            <a:r>
              <a:rPr lang="en-US" dirty="0"/>
              <a:t>Empirical Applications </a:t>
            </a:r>
          </a:p>
        </p:txBody>
      </p:sp>
      <p:sp>
        <p:nvSpPr>
          <p:cNvPr id="5" name="Text Placeholder 4">
            <a:extLst>
              <a:ext uri="{FF2B5EF4-FFF2-40B4-BE49-F238E27FC236}">
                <a16:creationId xmlns:a16="http://schemas.microsoft.com/office/drawing/2014/main" id="{C3DE476E-69FE-B148-8DB2-AC7AC33E7DAD}"/>
              </a:ext>
            </a:extLst>
          </p:cNvPr>
          <p:cNvSpPr>
            <a:spLocks noGrp="1"/>
          </p:cNvSpPr>
          <p:nvPr>
            <p:ph type="body" sz="quarter" idx="13"/>
          </p:nvPr>
        </p:nvSpPr>
        <p:spPr/>
        <p:txBody>
          <a:bodyPr/>
          <a:lstStyle/>
          <a:p>
            <a:r>
              <a:rPr lang="en-US" dirty="0"/>
              <a:t>Example 1</a:t>
            </a:r>
          </a:p>
        </p:txBody>
      </p:sp>
      <p:sp>
        <p:nvSpPr>
          <p:cNvPr id="6" name="Text Placeholder 5">
            <a:extLst>
              <a:ext uri="{FF2B5EF4-FFF2-40B4-BE49-F238E27FC236}">
                <a16:creationId xmlns:a16="http://schemas.microsoft.com/office/drawing/2014/main" id="{BB4FEFD6-0211-A246-B69E-57E05F216543}"/>
              </a:ext>
            </a:extLst>
          </p:cNvPr>
          <p:cNvSpPr>
            <a:spLocks noGrp="1"/>
          </p:cNvSpPr>
          <p:nvPr>
            <p:ph type="body" sz="quarter" idx="16"/>
          </p:nvPr>
        </p:nvSpPr>
        <p:spPr/>
        <p:txBody>
          <a:bodyPr/>
          <a:lstStyle/>
          <a:p>
            <a:r>
              <a:rPr lang="en-US" sz="1400" dirty="0"/>
              <a:t>The independent variables were number of births, a history of hysterectomy (binary), a history of benign breast disease during lactation (binary), presence of nipple changes as the first disease symptom (binary), and duration of symptoms in months. </a:t>
            </a:r>
          </a:p>
          <a:p>
            <a:r>
              <a:rPr lang="en-US" sz="1400" dirty="0"/>
              <a:t>The discriminant analysis was performed using the computer program BMD Stepwise Discriminant Analysis. The logistic regression was performed with the program listed in </a:t>
            </a:r>
            <a:r>
              <a:rPr lang="en-US" sz="1400" dirty="0" err="1"/>
              <a:t>Nerlove</a:t>
            </a:r>
            <a:r>
              <a:rPr lang="en-US" sz="1400" dirty="0"/>
              <a:t> and Press (1973)</a:t>
            </a:r>
          </a:p>
          <a:p>
            <a:r>
              <a:rPr lang="en-US" sz="1400" dirty="0"/>
              <a:t>Computations were done on an IBM 370-168 </a:t>
            </a:r>
          </a:p>
          <a:p>
            <a:r>
              <a:rPr lang="en-US" sz="1400" dirty="0"/>
              <a:t>Computing time for logistic regression was found to be 1.38 times longer than that for discriminant analysis, but this may primarily reflect the computational algorithms that were used. </a:t>
            </a:r>
          </a:p>
          <a:p>
            <a:endParaRPr lang="en-US" sz="1400" dirty="0"/>
          </a:p>
          <a:p>
            <a:endParaRPr lang="en-US" sz="1400" dirty="0"/>
          </a:p>
        </p:txBody>
      </p:sp>
    </p:spTree>
    <p:extLst>
      <p:ext uri="{BB962C8B-B14F-4D97-AF65-F5344CB8AC3E}">
        <p14:creationId xmlns:p14="http://schemas.microsoft.com/office/powerpoint/2010/main" val="2791386125"/>
      </p:ext>
    </p:extLst>
  </p:cSld>
  <p:clrMapOvr>
    <a:masterClrMapping/>
  </p:clrMapOvr>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39272</TotalTime>
  <Words>1262</Words>
  <Application>Microsoft Macintosh PowerPoint</Application>
  <PresentationFormat>On-screen Show (4:3)</PresentationFormat>
  <Paragraphs>118</Paragraphs>
  <Slides>14</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14</vt:i4>
      </vt:variant>
    </vt:vector>
  </HeadingPairs>
  <TitlesOfParts>
    <vt:vector size="28" baseType="lpstr">
      <vt:lpstr>Arial</vt:lpstr>
      <vt:lpstr>Calibri</vt:lpstr>
      <vt:lpstr>Cambria Math</vt:lpstr>
      <vt:lpstr>Century Gothic</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Agenda</vt:lpstr>
      <vt:lpstr>Introduction</vt:lpstr>
      <vt:lpstr>Logistic Regression Model</vt:lpstr>
      <vt:lpstr>Discriminant Function Operators</vt:lpstr>
      <vt:lpstr>Functional Form</vt:lpstr>
      <vt:lpstr>Estimation</vt:lpstr>
      <vt:lpstr>Estimation</vt:lpstr>
      <vt:lpstr>Empirical Applications </vt:lpstr>
      <vt:lpstr>Empirical Applications </vt:lpstr>
      <vt:lpstr>Empirical Applications </vt:lpstr>
      <vt:lpstr>Empirical Applications </vt:lpstr>
      <vt:lpstr>Summary and Conclusion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Daniel Kadyrov</cp:lastModifiedBy>
  <cp:revision>995</cp:revision>
  <cp:lastPrinted>2016-08-09T14:57:31Z</cp:lastPrinted>
  <dcterms:created xsi:type="dcterms:W3CDTF">2013-11-01T14:42:31Z</dcterms:created>
  <dcterms:modified xsi:type="dcterms:W3CDTF">2020-02-27T13:54:09Z</dcterms:modified>
</cp:coreProperties>
</file>